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sldIdLst>
    <p:sldId id="256" r:id="rId2"/>
    <p:sldId id="407" r:id="rId3"/>
    <p:sldId id="409" r:id="rId4"/>
    <p:sldId id="410" r:id="rId5"/>
    <p:sldId id="411" r:id="rId6"/>
    <p:sldId id="412" r:id="rId7"/>
    <p:sldId id="371" r:id="rId8"/>
    <p:sldId id="380" r:id="rId9"/>
    <p:sldId id="381" r:id="rId10"/>
    <p:sldId id="382" r:id="rId11"/>
    <p:sldId id="372" r:id="rId12"/>
    <p:sldId id="379" r:id="rId13"/>
    <p:sldId id="374" r:id="rId14"/>
    <p:sldId id="377" r:id="rId15"/>
    <p:sldId id="389" r:id="rId16"/>
    <p:sldId id="394" r:id="rId17"/>
    <p:sldId id="400" r:id="rId18"/>
    <p:sldId id="403" r:id="rId19"/>
    <p:sldId id="401" r:id="rId20"/>
    <p:sldId id="397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Ch" initials="TC" lastIdx="2" clrIdx="0">
    <p:extLst>
      <p:ext uri="{19B8F6BF-5375-455C-9EA6-DF929625EA0E}">
        <p15:presenceInfo xmlns:p15="http://schemas.microsoft.com/office/powerpoint/2012/main" userId="f93b763b4c5599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3310-CE21-413B-88E8-2C386BB69D43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2C29-B4DE-4571-97C8-D6BDB6925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2C29-B4DE-4571-97C8-D6BDB6925D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221101" y="323410"/>
            <a:ext cx="5648623" cy="2647026"/>
          </a:xfrm>
        </p:spPr>
        <p:txBody>
          <a:bodyPr/>
          <a:lstStyle/>
          <a:p>
            <a:r>
              <a:rPr lang="ru-RU" dirty="0"/>
              <a:t>Какая работа с текстом развивает читательскую грамотность? 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64117" y="2266239"/>
            <a:ext cx="6564754" cy="837851"/>
          </a:xfrm>
        </p:spPr>
        <p:txBody>
          <a:bodyPr/>
          <a:lstStyle/>
          <a:p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642851" flipV="1">
            <a:off x="2378431" y="4131551"/>
            <a:ext cx="5055581" cy="597897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4844648"/>
            <a:ext cx="5648623" cy="1549652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/>
              <a:t>ЧаБан</a:t>
            </a:r>
            <a:r>
              <a:rPr lang="ru-RU" sz="2000" dirty="0"/>
              <a:t> Т,Ю. начальник отдела мониторинга качества образования КГКСУ ЦОКО, </a:t>
            </a:r>
          </a:p>
          <a:p>
            <a:pPr algn="ctr"/>
            <a:r>
              <a:rPr lang="ru-RU" sz="2000" dirty="0" smtClean="0"/>
              <a:t>26 августа </a:t>
            </a:r>
            <a:r>
              <a:rPr lang="ru-RU" sz="2000" dirty="0"/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306821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039337-7F5D-429B-5D5F-474C44CD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Уроки словесности – лаборатория читательской грамотности?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DC97E7-DF6F-5AE7-E539-6753FE32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96752"/>
            <a:ext cx="7660332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Способы работы с текстом на разных предметах имеют свою специфику и далеко не в каждом предмете применимы те задания и приемы, которые обычны для урока русского языка</a:t>
            </a:r>
          </a:p>
          <a:p>
            <a:r>
              <a:rPr lang="ru-RU" sz="2400" dirty="0" smtClean="0"/>
              <a:t>Работа </a:t>
            </a:r>
            <a:r>
              <a:rPr lang="ru-RU" sz="2400" dirty="0"/>
              <a:t>с художественными текстами на уроках литературы, подготовка учеников к изложению, сочинению, ОГЭ, ЕГЭ – может ли это не вести к развитию читательской грамотности? </a:t>
            </a:r>
          </a:p>
          <a:p>
            <a:r>
              <a:rPr lang="ru-RU" sz="2400" dirty="0"/>
              <a:t>Увы, может.</a:t>
            </a:r>
          </a:p>
          <a:p>
            <a:r>
              <a:rPr lang="ru-RU" sz="2400" dirty="0"/>
              <a:t>Если отрабатывается шаблон, жесткий алгоритм, отрабатывается сугубо «предметная повестка».</a:t>
            </a:r>
          </a:p>
          <a:p>
            <a:r>
              <a:rPr lang="ru-RU" sz="2400" dirty="0"/>
              <a:t>Если задания о смысле текста подчиняются к контекст узких предметных задач: например, стихотворение или рассказ  рассматривается как материал для отработки тем по синтаксису или правописанию </a:t>
            </a:r>
            <a:r>
              <a:rPr lang="ru-RU" sz="2400" dirty="0" smtClean="0"/>
              <a:t>окончаний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562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660332" cy="4824536"/>
          </a:xfrm>
        </p:spPr>
        <p:txBody>
          <a:bodyPr numCol="2">
            <a:normAutofit fontScale="250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Лесной разговор</a:t>
            </a:r>
          </a:p>
          <a:p>
            <a:pPr algn="ctr"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Синица-певица,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видела в нашем лесу? 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Летала, видала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Весну на грачином носу.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Синица-певица, 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так пахнет весной?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Лиловый подснежник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Проклюнулся в чаще лесной.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Синица-певица,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день-то сегодня каков?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Высокое небо</a:t>
            </a: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пёрышки в нём облаков.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80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80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80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Синица-певица,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что же мы в почках сидим?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Ещё не пора вам,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Листочкам, порхать, молодым.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Синица-певица,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же, когда же, когда?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Спросите у Солнца.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 этого тёплого? Да?</a:t>
            </a:r>
          </a:p>
          <a:p>
            <a:pPr>
              <a:spcAft>
                <a:spcPts val="0"/>
              </a:spcAft>
            </a:pPr>
            <a:endParaRPr lang="ru-RU" sz="80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8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Сапгир</a:t>
            </a:r>
            <a:endParaRPr lang="ru-RU" sz="8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75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11192CA-A447-0521-9F8B-37C18B4DA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099" y="1097280"/>
            <a:ext cx="3483869" cy="371246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ученикам 2-3  класса</a:t>
            </a:r>
          </a:p>
          <a:p>
            <a:r>
              <a:rPr lang="ru-RU" sz="2400" b="0" dirty="0" smtClean="0"/>
              <a:t>Кто </a:t>
            </a:r>
            <a:r>
              <a:rPr lang="ru-RU" sz="2400" b="0" dirty="0"/>
              <a:t>участвует в разговоре? </a:t>
            </a:r>
          </a:p>
          <a:p>
            <a:pPr marL="0" lvl="0" indent="0">
              <a:lnSpc>
                <a:spcPct val="120000"/>
              </a:lnSpc>
              <a:spcAft>
                <a:spcPts val="1000"/>
              </a:spcAft>
            </a:pPr>
            <a:r>
              <a:rPr lang="ru-RU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чём главным образом рассказывает автор в этом стихотворении?  </a:t>
            </a:r>
            <a:endParaRPr lang="ru-RU" sz="24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¨"/>
            </a:pPr>
            <a:r>
              <a:rPr lang="en-US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красивых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</a:t>
            </a:r>
            <a:r>
              <a:rPr lang="ru-RU" sz="2400" b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ках</a:t>
            </a:r>
            <a:endParaRPr lang="ru-RU" sz="24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¨"/>
            </a:pPr>
            <a:r>
              <a:rPr lang="en-US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приходе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</a:t>
            </a:r>
            <a:r>
              <a:rPr lang="ru-RU" sz="2400" b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</a:t>
            </a:r>
            <a:endParaRPr lang="ru-RU" sz="24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¨"/>
            </a:pPr>
            <a:r>
              <a:rPr lang="en-US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маленьких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птенчиках</a:t>
            </a:r>
            <a:endParaRPr lang="ru-RU" sz="24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Aft>
                <a:spcPts val="1000"/>
              </a:spcAft>
            </a:pPr>
            <a:r>
              <a:rPr lang="en-US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en-US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весенней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погоде</a:t>
            </a:r>
            <a:endParaRPr lang="ru-RU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0" dirty="0"/>
          </a:p>
          <a:p>
            <a:endParaRPr lang="ru-RU" sz="2400" b="0" dirty="0"/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0DD6657-1130-3367-3E73-288536A77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097280"/>
            <a:ext cx="3771900" cy="371246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ученикам </a:t>
            </a:r>
            <a:r>
              <a:rPr lang="ru-RU" sz="2400" dirty="0" smtClean="0">
                <a:solidFill>
                  <a:schemeClr val="accent2"/>
                </a:solidFill>
              </a:rPr>
              <a:t>4 класса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b="0" dirty="0"/>
              <a:t>Найдите в тексте метафоры </a:t>
            </a:r>
          </a:p>
          <a:p>
            <a:r>
              <a:rPr lang="ru-RU" sz="2400" b="0" dirty="0"/>
              <a:t>Найдите олицетворение</a:t>
            </a:r>
          </a:p>
          <a:p>
            <a:r>
              <a:rPr lang="ru-RU" sz="2400" b="0" dirty="0"/>
              <a:t>Определите тему текста</a:t>
            </a:r>
          </a:p>
          <a:p>
            <a:r>
              <a:rPr lang="ru-RU" sz="2400" b="0" dirty="0"/>
              <a:t>Докажите, что это стихотворный текст. </a:t>
            </a:r>
          </a:p>
          <a:p>
            <a:r>
              <a:rPr lang="ru-RU" sz="2400" b="0" dirty="0"/>
              <a:t>Определите, описание это или повествование. </a:t>
            </a:r>
          </a:p>
          <a:p>
            <a:r>
              <a:rPr lang="ru-RU" sz="2400" dirty="0"/>
              <a:t>Вопрос: Как это задание помогает понимать текст? </a:t>
            </a:r>
          </a:p>
          <a:p>
            <a:r>
              <a:rPr lang="ru-RU" sz="2400" b="0" dirty="0"/>
              <a:t>Учителя не отвечают. </a:t>
            </a:r>
          </a:p>
          <a:p>
            <a:endParaRPr lang="ru-RU" sz="2400" b="0" dirty="0"/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20E2D84-158D-886F-C616-DB4D8A9E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1520"/>
          </a:xfrm>
        </p:spPr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Из практики повышения квалификации учителей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Задание: предложите 2-3 задания, которые помогут понять этот текст?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4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Какие вопросы могли бы помочь понимать?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00628"/>
            <a:ext cx="7588324" cy="4128572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sz="1800" dirty="0"/>
              <a:t>Стихотворение называется «Лесной разговор». Кто с кем разговаривает в этом стихотворении?</a:t>
            </a:r>
          </a:p>
          <a:p>
            <a:r>
              <a:rPr lang="ru-RU" sz="1800" dirty="0"/>
              <a:t>2. Герои этого стихотворения описаны как люди. Как ты думаешь, кто из них взрослый, а кто маленький? Объясни, почему ты так считаешь.</a:t>
            </a:r>
          </a:p>
          <a:p>
            <a:pPr lvl="0"/>
            <a:r>
              <a:rPr lang="ru-RU" sz="1800" dirty="0"/>
              <a:t>3. Прочитай данные ниже слова.  Подчеркни те из них, которые показывают, что весну описывает именно  птица.</a:t>
            </a:r>
          </a:p>
          <a:p>
            <a:r>
              <a:rPr lang="ru-RU" sz="1800" b="0" i="1" dirty="0" smtClean="0"/>
              <a:t>     видела</a:t>
            </a:r>
            <a:r>
              <a:rPr lang="ru-RU" sz="1800" b="0" i="1" dirty="0"/>
              <a:t>, лиловый, проклюнулся, пёрышки, в почках, подснежник, порхать</a:t>
            </a:r>
          </a:p>
          <a:p>
            <a:r>
              <a:rPr lang="ru-RU" sz="1800" i="1" dirty="0"/>
              <a:t> 4. </a:t>
            </a:r>
            <a:r>
              <a:rPr lang="ru-RU" sz="1800" dirty="0"/>
              <a:t>В последнем четверостишии стихотворения найди слово, которое повторяется три раза. Объясни, зачем автор стихотворения использует повтор этого слова.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92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При каких условиях работа с текстом развивает читательскую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3123685"/>
          </a:xfrm>
        </p:spPr>
        <p:txBody>
          <a:bodyPr/>
          <a:lstStyle/>
          <a:p>
            <a:pPr>
              <a:buAutoNum type="arabicPeriod"/>
            </a:pPr>
            <a:r>
              <a:rPr lang="ru-RU" sz="2400" dirty="0"/>
              <a:t>Вопросы, задания, все стратегии, все формы работы сообразны тексту, подчинены сути текста, его назначению. </a:t>
            </a:r>
          </a:p>
          <a:p>
            <a:pPr>
              <a:buAutoNum type="arabicPeriod"/>
            </a:pPr>
            <a:r>
              <a:rPr lang="ru-RU" sz="2400" dirty="0"/>
              <a:t>Вопросы и задания к тексту ведут к пониманию и задают некоторую  полноту понимания </a:t>
            </a:r>
            <a:r>
              <a:rPr lang="ru-RU" sz="2400" b="0" i="1" dirty="0"/>
              <a:t>(разную для разных возрастов, групп читателей, ситуации, но все же полноту).</a:t>
            </a:r>
          </a:p>
          <a:p>
            <a:pPr>
              <a:buAutoNum type="arabicPeriod"/>
            </a:pPr>
            <a:endParaRPr lang="ru-RU" sz="2000" dirty="0"/>
          </a:p>
          <a:p>
            <a:pPr>
              <a:buAutoNum type="arabicPeriod"/>
            </a:pPr>
            <a:endParaRPr lang="ru-RU" sz="2000" dirty="0"/>
          </a:p>
          <a:p>
            <a:pPr>
              <a:buAutoNum type="arabicPeriod"/>
            </a:pPr>
            <a:endParaRPr lang="ru-RU" sz="2000" dirty="0"/>
          </a:p>
          <a:p>
            <a:pPr>
              <a:buAutoNum type="arabicPeriod"/>
            </a:pPr>
            <a:endParaRPr lang="ru-RU" sz="2000" dirty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8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Опыт движения к от непонимания к пониманию.  Пример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4784"/>
            <a:ext cx="7520940" cy="3195693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этапы: </a:t>
            </a:r>
            <a:r>
              <a:rPr lang="ru-RU" sz="1800" b="0" dirty="0"/>
              <a:t>Индивидуальное выполнение заданий –  проверка и анализ учителя, анонимное представление ответов (экран) – общая проверка и обсуждение – внесение изменений в свои ответы (по желанию) </a:t>
            </a:r>
          </a:p>
          <a:p>
            <a:r>
              <a:rPr lang="ru-RU" sz="1800" dirty="0"/>
              <a:t>Грамотные действия учителя</a:t>
            </a:r>
            <a:r>
              <a:rPr lang="ru-RU" sz="1800" b="0" dirty="0"/>
              <a:t>: Внимание к разным типам ответов, обсуждение разных точек зрения. Последовательное возвращение ученика к тексту</a:t>
            </a:r>
          </a:p>
          <a:p>
            <a:r>
              <a:rPr lang="ru-RU" sz="1800" dirty="0"/>
              <a:t>Выявленная учителем проблема</a:t>
            </a:r>
            <a:r>
              <a:rPr lang="ru-RU" sz="1800" b="0" dirty="0"/>
              <a:t>: Даже после обсуждения в работах остаются неисправленные ошибка</a:t>
            </a:r>
          </a:p>
          <a:p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394003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538EE-482E-5010-F37E-161AF362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этапы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294ECB-CAFE-EC26-2AA6-F11D6A75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916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b="0" dirty="0"/>
              <a:t>1. </a:t>
            </a: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Ученики индивидуально выполнили </a:t>
            </a: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блок.</a:t>
            </a:r>
            <a:endParaRPr lang="ru-RU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2. Учитель проверил и проанализировал ответы, выбрал нескольких типовых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верных и неверных </a:t>
            </a: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ответов на ключевые задания  без указания автора </a:t>
            </a: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ответа.</a:t>
            </a:r>
            <a:endParaRPr lang="ru-RU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3. Основные типы ошибок были объективированы через критерии оценки этих ответов и были подготовлены карточки для групповой работы с ответами и вопросами-критериями, по которым их следовало оценить.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2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группе </a:t>
            </a:r>
            <a:r>
              <a:rPr lang="ru-RU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участник </a:t>
            </a:r>
            <a:r>
              <a:rPr lang="ru-RU" sz="22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сначала поработал с карточкой </a:t>
            </a:r>
            <a:r>
              <a:rPr lang="ru-RU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самостоятельно.</a:t>
            </a:r>
          </a:p>
          <a:p>
            <a:pPr marL="0" lvl="0" indent="0">
              <a:lnSpc>
                <a:spcPct val="107000"/>
              </a:lnSpc>
            </a:pPr>
            <a:r>
              <a:rPr lang="ru-RU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Затем выполнение задания нужно было обсудить в группе, подготовить общий вариант ответа от группы и выбрать выступающего. Если оставались  вопросы, по которым группа не договорилась, они выносились на обсуждение класса во время устного выступления группы.</a:t>
            </a:r>
          </a:p>
          <a:p>
            <a:pPr marL="0" lvl="0" indent="0">
              <a:lnSpc>
                <a:spcPct val="107000"/>
              </a:lnSpc>
            </a:pP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6. Общая проверка и обсуждение.</a:t>
            </a:r>
            <a:endParaRPr lang="ru-RU" sz="22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8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F6DCBB-7EA7-12A8-0C3D-1E3B2DE4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2534534-3E58-BFB7-49E4-0E773CE3F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24" t="16779" r="11704" b="14830"/>
          <a:stretch/>
        </p:blipFill>
        <p:spPr>
          <a:xfrm>
            <a:off x="163628" y="1256758"/>
            <a:ext cx="8816744" cy="4344483"/>
          </a:xfrm>
        </p:spPr>
      </p:pic>
    </p:spTree>
    <p:extLst>
      <p:ext uri="{BB962C8B-B14F-4D97-AF65-F5344CB8AC3E}">
        <p14:creationId xmlns:p14="http://schemas.microsoft.com/office/powerpoint/2010/main" val="160124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47C0D8-FFE0-F533-9248-8C2D681F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5024"/>
            <a:ext cx="7920880" cy="446836"/>
          </a:xfrm>
        </p:spPr>
        <p:txBody>
          <a:bodyPr/>
          <a:lstStyle/>
          <a:p>
            <a:r>
              <a:rPr lang="ru-RU" sz="1600" b="1" dirty="0">
                <a:solidFill>
                  <a:srgbClr val="0070C0"/>
                </a:solidFill>
              </a:rPr>
              <a:t>Задача: помочь избавиться от «рабства тексту». Учить интерпретировать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3E90DC-6AE4-10E9-E184-185233CD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71860"/>
            <a:ext cx="8208912" cy="5509468"/>
          </a:xfrm>
        </p:spPr>
        <p:txBody>
          <a:bodyPr>
            <a:normAutofit fontScale="700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Задание 3.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каким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насекомых учёные поняли, что они перестали различать цвета?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0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 никак не отреагировали.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начале эксперимента насекомые держались у белого цвета, а когда кинофильм шел со скоростью 300 кадров в сек, то для них цвета слились.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Пчёлы перестали сидеть на белых полосках.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раскрутили банку слишком сильно, чтоб скорость была 300 кадров в секунду.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 перестали различать цвета тогда, когда кинофильм шел 300 кадров в секунду, насекомые перестали держаться ближе к белому из-за того, что не могли различать цвета.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 перестали различать цвета, как только они переместились на черную полоску.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Насекомые, когда различали цвета, держались у белых полос, а когда перестали их различать, они находились хаотично.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 перестали различать цвета, это значит, они находились на белых полосках.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медленно крутили цилиндр, насекомые держались у белых полосок, и только когда раскрутили в 300 кадров в секунду, насекомые начали летать.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 перестали различать цвета и начали держаться как около белых полосок, так и около черных.</a:t>
            </a:r>
            <a:r>
              <a:rPr lang="ru-RU" sz="2000" dirty="0"/>
              <a:t> </a:t>
            </a:r>
          </a:p>
          <a:p>
            <a:pPr marL="0" lvl="0" indent="0"/>
            <a:endParaRPr lang="ru-RU" sz="2000" dirty="0"/>
          </a:p>
          <a:p>
            <a:pPr marL="0" lvl="0" indent="0"/>
            <a:endParaRPr lang="ru-RU" sz="2000" dirty="0" smtClean="0"/>
          </a:p>
          <a:p>
            <a:pPr marL="0" lvl="0" indent="0"/>
            <a:r>
              <a:rPr lang="ru-RU" sz="2000" b="0" i="1" dirty="0" smtClean="0"/>
              <a:t>Насекомые </a:t>
            </a:r>
            <a:r>
              <a:rPr lang="ru-RU" sz="2000" b="0" i="1" dirty="0"/>
              <a:t>сразу сели на белые полоски – им белый цвет больше нравится. Стали вращать цилиндр. Насекомые держались около белых полосок. Стали быстрее вращать цилиндр – то же самое. Ещё быстрей – опять то же. Люди уже давно не различали цвета – для них они слились в сплошной серый, а пчёлы, осы и мухи различали. Раскрутили цилиндр так, как если бы шёл кинофильм со скоростью 300 кадров в секунду. И только тогда насекомые перестали различать цвета – для них они слились в один</a:t>
            </a:r>
            <a:endParaRPr lang="ru-RU" sz="1800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683B83-40DA-2490-9CF8-5B88BDFB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Карточка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BECC7F-0E73-CE95-C082-F027577D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14400"/>
            <a:ext cx="8208912" cy="43868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ответы </a:t>
            </a:r>
            <a:r>
              <a:rPr lang="ru-RU" sz="1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отвечают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вопрос о </a:t>
            </a:r>
            <a:r>
              <a:rPr lang="ru-RU" sz="1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пчел, которые сигнализируют, что пчелы уже не различают цвета? Выпишите их номера. </a:t>
            </a:r>
            <a:endParaRPr lang="ru-RU" sz="16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ru-RU" b="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Когда </a:t>
            </a:r>
            <a:r>
              <a:rPr lang="ru-RU" b="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раскрутили банку слишком сильно, чтоб скорость была 300 кадров в секунду.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2. Какие ответы говорят о том, что человек </a:t>
            </a:r>
            <a:r>
              <a:rPr lang="ru-RU" sz="1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неточно или неправильно</a:t>
            </a:r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понял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произошло в эксперименте? Выпишите их номера. 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ru-RU" b="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Насекомые перестали различать цвета, как только они переместились на черную полоску.</a:t>
            </a:r>
          </a:p>
          <a:p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Какие ответы являются </a:t>
            </a:r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верными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Выпишите их номера.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Они перестали различать цвета и начали держаться как около белых полосок, так и около черных.</a:t>
            </a:r>
            <a:r>
              <a:rPr lang="ru-RU" sz="1800" b="0" i="1" dirty="0"/>
              <a:t> </a:t>
            </a:r>
          </a:p>
          <a:p>
            <a:pPr>
              <a:lnSpc>
                <a:spcPct val="150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Результаты функциональной грамотности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15-летних учащихся Красноярского края и РФ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 региональной оценке по модели </a:t>
            </a:r>
            <a:r>
              <a:rPr lang="en-US" sz="2000" b="1" dirty="0" smtClean="0">
                <a:solidFill>
                  <a:srgbClr val="7030A0"/>
                </a:solidFill>
              </a:rPr>
              <a:t>PISA</a:t>
            </a:r>
            <a:r>
              <a:rPr lang="ru-RU" sz="2000" b="1" dirty="0" smtClean="0">
                <a:solidFill>
                  <a:srgbClr val="7030A0"/>
                </a:solidFill>
              </a:rPr>
              <a:t>, 150 школ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1400" b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481" t="26355" r="23869" b="49525"/>
          <a:stretch/>
        </p:blipFill>
        <p:spPr>
          <a:xfrm>
            <a:off x="395537" y="1628800"/>
            <a:ext cx="8896912" cy="2586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558" y="4581128"/>
            <a:ext cx="77420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600" dirty="0" smtClean="0"/>
              <a:t>Средневзвешенное </a:t>
            </a:r>
            <a:r>
              <a:rPr lang="ru-RU" sz="1600" dirty="0"/>
              <a:t>место региона представляет собой среднее арифметическое значение результатов региона в исследовании PISA-2021 (по видам грамотности), среднероссийского результата PIRLS-2016 и среднероссийского результата TIMSS-2019 (по видам грамотности). </a:t>
            </a:r>
          </a:p>
          <a:p>
            <a:r>
              <a:rPr lang="ru-RU" b="1" dirty="0" smtClean="0"/>
              <a:t>Ссылка на отчет: </a:t>
            </a:r>
            <a:r>
              <a:rPr lang="en-US" b="1" dirty="0" smtClean="0"/>
              <a:t>https</a:t>
            </a:r>
            <a:r>
              <a:rPr lang="en-US" b="1" dirty="0"/>
              <a:t>://coko24.ru/%d0%b4%d0%be%d0%ba%d1%83%d0%bc%d0%b5%d0%bd%d1%82%d1%8b-2</a:t>
            </a:r>
            <a:r>
              <a:rPr lang="en-US" b="1" dirty="0" smtClean="0"/>
              <a:t>/</a:t>
            </a:r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2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65DE0B-25FE-18B8-B0CC-F606913E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Чего не нужно искать в таких заданиях и что в них можно найти?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8CB112-1AF2-00CA-0B46-608BB56B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4752528"/>
          </a:xfrm>
        </p:spPr>
        <p:txBody>
          <a:bodyPr>
            <a:normAutofit/>
          </a:bodyPr>
          <a:lstStyle/>
          <a:p>
            <a:r>
              <a:rPr lang="ru-RU" b="0" dirty="0"/>
              <a:t>Не нужно искать необычных приемов, новинок. Все полезное – внешне несложно, но сложно по содержанию, по той работе, которую выполняет учитель. Прежде всего нужны ответы на вопросы: </a:t>
            </a:r>
            <a:r>
              <a:rPr lang="ru-RU" dirty="0" smtClean="0"/>
              <a:t>Что не понимает ученик? и Почему он это не понимает? </a:t>
            </a:r>
          </a:p>
          <a:p>
            <a:r>
              <a:rPr lang="ru-RU" b="0" dirty="0" smtClean="0"/>
              <a:t>Работа концентрируется на ключевых для данного текста заданиях и заданиях, выявивших наибольшие проблемы – типовых ошибках. Поэтому критерии ответов в разных классах и по разным блокам будут разными. Но основных типов ошибок не так много. </a:t>
            </a:r>
          </a:p>
          <a:p>
            <a:r>
              <a:rPr lang="ru-RU" b="0" dirty="0" smtClean="0"/>
              <a:t>Работа </a:t>
            </a:r>
            <a:r>
              <a:rPr lang="ru-RU" b="0" dirty="0"/>
              <a:t>не на каждом этапе должна быть настолько подробной, но на первых этапах без подробного погружения не обойтись. Дальше при правильном подходе происходи интериоризация критериев</a:t>
            </a:r>
          </a:p>
          <a:p>
            <a:r>
              <a:rPr lang="ru-RU" b="0" dirty="0"/>
              <a:t>Результат такой работы не будет явлен быстро, он измеряется снижением доли тех самых типовых ошибок, вокруг которых строилась работа</a:t>
            </a:r>
          </a:p>
        </p:txBody>
      </p:sp>
    </p:spTree>
    <p:extLst>
      <p:ext uri="{BB962C8B-B14F-4D97-AF65-F5344CB8AC3E}">
        <p14:creationId xmlns:p14="http://schemas.microsoft.com/office/powerpoint/2010/main" val="193530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1" t="23359" r="25294" b="27976"/>
          <a:stretch/>
        </p:blipFill>
        <p:spPr>
          <a:xfrm>
            <a:off x="755577" y="91999"/>
            <a:ext cx="7480192" cy="49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4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07" t="28849" r="23032" b="20863"/>
          <a:stretch/>
        </p:blipFill>
        <p:spPr>
          <a:xfrm>
            <a:off x="395536" y="116632"/>
            <a:ext cx="8208912" cy="4576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954" y="5011341"/>
            <a:ext cx="8568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Ш</a:t>
            </a:r>
            <a:r>
              <a:rPr lang="ru-RU" sz="1600" dirty="0" smtClean="0"/>
              <a:t>колы </a:t>
            </a:r>
            <a:r>
              <a:rPr lang="ru-RU" sz="1600" dirty="0"/>
              <a:t>края работают в более сложных условиях. Более половины </a:t>
            </a:r>
            <a:r>
              <a:rPr lang="ru-RU" sz="1600" dirty="0" smtClean="0"/>
              <a:t>школ</a:t>
            </a:r>
            <a:r>
              <a:rPr lang="ru-RU" sz="1600" dirty="0"/>
              <a:t>, принявших участие в исследовании, отнесены к группе </a:t>
            </a:r>
            <a:r>
              <a:rPr lang="ru-RU" sz="1600" dirty="0" smtClean="0"/>
              <a:t>рисковых (в </a:t>
            </a:r>
            <a:r>
              <a:rPr lang="ru-RU" sz="1600" dirty="0"/>
              <a:t>которых не менее 30% обучающихся из семей с низким уровнем социально-экономического и культурного </a:t>
            </a:r>
            <a:r>
              <a:rPr lang="ru-RU" sz="1600" dirty="0" smtClean="0"/>
              <a:t>статуса). 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этом в крае заметно выше доля </a:t>
            </a:r>
            <a:r>
              <a:rPr lang="ru-RU" sz="1600" dirty="0" err="1"/>
              <a:t>резильентных</a:t>
            </a:r>
            <a:r>
              <a:rPr lang="ru-RU" sz="1600" dirty="0"/>
              <a:t> </a:t>
            </a:r>
            <a:r>
              <a:rPr lang="ru-RU" sz="1600" dirty="0" smtClean="0"/>
              <a:t>ОО. Это школы, </a:t>
            </a:r>
            <a:r>
              <a:rPr lang="ru-RU" sz="1600" dirty="0"/>
              <a:t>которые, несмотря на высокую концентрацию обучающихся из группы учебного риска, показывают высокие образовательные результаты по всем видам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4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результаты КДР в 2021-22 </a:t>
            </a:r>
            <a:r>
              <a:rPr lang="ru-RU" dirty="0" err="1" smtClean="0">
                <a:solidFill>
                  <a:srgbClr val="7030A0"/>
                </a:solidFill>
              </a:rPr>
              <a:t>уч.г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914400"/>
          <a:ext cx="752157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579"/>
                <a:gridCol w="1728192"/>
                <a:gridCol w="2907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не достигших порогового уровня (грамотности нет) </a:t>
                      </a:r>
                      <a:endParaRPr lang="ru-RU" dirty="0"/>
                    </a:p>
                  </a:txBody>
                  <a:tcPr/>
                </a:tc>
              </a:tr>
              <a:tr h="880120">
                <a:tc>
                  <a:txBody>
                    <a:bodyPr/>
                    <a:lstStyle/>
                    <a:p>
                      <a:r>
                        <a:rPr lang="ru-RU" dirty="0" smtClean="0"/>
                        <a:t>КДР4</a:t>
                      </a:r>
                      <a:r>
                        <a:rPr lang="ru-RU" baseline="0" dirty="0" smtClean="0"/>
                        <a:t> по читательской грамотности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7%</a:t>
                      </a:r>
                      <a:r>
                        <a:rPr lang="ru-RU" baseline="0" dirty="0" smtClean="0"/>
                        <a:t> - грамотности нет (19% - пониженный)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КДР6</a:t>
                      </a:r>
                      <a:r>
                        <a:rPr lang="ru-RU" baseline="0" dirty="0" smtClean="0"/>
                        <a:t> по читательской грамотности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23%</a:t>
                      </a:r>
                      <a:r>
                        <a:rPr lang="ru-RU" baseline="0" dirty="0" smtClean="0"/>
                        <a:t> - грамотности нет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(35% - пониженный)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КДР7</a:t>
                      </a:r>
                      <a:r>
                        <a:rPr lang="ru-RU" baseline="0" dirty="0" smtClean="0"/>
                        <a:t> по математической грамотности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52% - ниже базового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КДР8</a:t>
                      </a:r>
                      <a:r>
                        <a:rPr lang="ru-RU" baseline="0" dirty="0" smtClean="0"/>
                        <a:t> по естественнонаучной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грамотности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17% - ниже базового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99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8064896" cy="133504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результаты кДР4 по </a:t>
            </a:r>
            <a:r>
              <a:rPr lang="ru-RU" sz="1800" b="1" dirty="0">
                <a:solidFill>
                  <a:srgbClr val="7030A0"/>
                </a:solidFill>
              </a:rPr>
              <a:t>читательской грамотности в 4 классе </a:t>
            </a:r>
            <a:r>
              <a:rPr lang="ru-RU" sz="1800" b="1" dirty="0" smtClean="0">
                <a:solidFill>
                  <a:srgbClr val="7030A0"/>
                </a:solidFill>
              </a:rPr>
              <a:t>в </a:t>
            </a:r>
            <a:r>
              <a:rPr lang="ru-RU" sz="1800" b="1" dirty="0">
                <a:solidFill>
                  <a:srgbClr val="7030A0"/>
                </a:solidFill>
              </a:rPr>
              <a:t>2020/21 и 2021/22 уч. г., </a:t>
            </a:r>
            <a:r>
              <a:rPr lang="ru-RU" sz="1800" b="1" dirty="0" smtClean="0">
                <a:solidFill>
                  <a:srgbClr val="7030A0"/>
                </a:solidFill>
              </a:rPr>
              <a:t>на выборке </a:t>
            </a:r>
            <a:r>
              <a:rPr lang="ru-RU" sz="1800" b="1" dirty="0">
                <a:solidFill>
                  <a:srgbClr val="7030A0"/>
                </a:solidFill>
              </a:rPr>
              <a:t>и </a:t>
            </a:r>
            <a:r>
              <a:rPr lang="ru-RU" sz="1800" b="1" dirty="0" smtClean="0">
                <a:solidFill>
                  <a:srgbClr val="7030A0"/>
                </a:solidFill>
              </a:rPr>
              <a:t>на генеральной </a:t>
            </a:r>
            <a:r>
              <a:rPr lang="ru-RU" sz="1800" b="1" dirty="0">
                <a:solidFill>
                  <a:srgbClr val="7030A0"/>
                </a:solidFill>
              </a:rPr>
              <a:t>совокупности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07" t="30860" r="21901" b="20864"/>
          <a:stretch/>
        </p:blipFill>
        <p:spPr>
          <a:xfrm>
            <a:off x="179513" y="1196753"/>
            <a:ext cx="8964488" cy="4848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04529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Разрыв между выборкой и генеральной совокупностью не уменьшается и даже растет!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1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Вопросы к обсуждению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000" b="0" dirty="0" smtClean="0">
                <a:solidFill>
                  <a:srgbClr val="000000"/>
                </a:solidFill>
              </a:rPr>
              <a:t>Как удержать актуальность задачи развития читательской грамотности в новой ситуации и почему это важно?</a:t>
            </a:r>
          </a:p>
          <a:p>
            <a:pPr lvl="0"/>
            <a:r>
              <a:rPr lang="ru-RU" sz="2000" b="0" dirty="0" smtClean="0">
                <a:solidFill>
                  <a:srgbClr val="000000"/>
                </a:solidFill>
              </a:rPr>
              <a:t>Какие </a:t>
            </a:r>
            <a:r>
              <a:rPr lang="ru-RU" sz="2000" b="0" dirty="0">
                <a:solidFill>
                  <a:srgbClr val="000000"/>
                </a:solidFill>
              </a:rPr>
              <a:t>распространенные формы работы с текстом не помогают развитию читательской грамотности? </a:t>
            </a:r>
          </a:p>
          <a:p>
            <a:pPr lvl="0"/>
            <a:r>
              <a:rPr lang="ru-RU" sz="2000" b="0" dirty="0">
                <a:solidFill>
                  <a:srgbClr val="000000"/>
                </a:solidFill>
              </a:rPr>
              <a:t>Всегда ли работа с текстом в предметах "Русский язык" и "Литература" развивает читательскую грамотность? </a:t>
            </a:r>
          </a:p>
          <a:p>
            <a:pPr lvl="0"/>
            <a:r>
              <a:rPr lang="ru-RU" sz="2000" b="0" dirty="0">
                <a:solidFill>
                  <a:srgbClr val="000000"/>
                </a:solidFill>
              </a:rPr>
              <a:t>Каковы ключевые условия работы, нацеленной именно на развитие читательской грамотности? </a:t>
            </a:r>
          </a:p>
          <a:p>
            <a:pPr lvl="0"/>
            <a:r>
              <a:rPr lang="ru-RU" sz="2000" b="0" dirty="0">
                <a:solidFill>
                  <a:srgbClr val="000000"/>
                </a:solidFill>
              </a:rPr>
              <a:t>Как может быть построена работа с результатами оценки читательской грамотности, чтобы двигаться от непонимания к пониманию?</a:t>
            </a:r>
          </a:p>
          <a:p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14645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AAFDF6-0896-5007-9E19-2C6A01212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4325104" cy="3712464"/>
          </a:xfrm>
        </p:spPr>
        <p:txBody>
          <a:bodyPr>
            <a:normAutofit/>
          </a:bodyPr>
          <a:lstStyle/>
          <a:p>
            <a:r>
              <a:rPr lang="ru-RU" sz="2000" dirty="0"/>
              <a:t>Задания на </a:t>
            </a:r>
          </a:p>
          <a:p>
            <a:r>
              <a:rPr lang="ru-RU" sz="2000" dirty="0"/>
              <a:t>…поиск одной единицы информации</a:t>
            </a:r>
          </a:p>
          <a:p>
            <a:r>
              <a:rPr lang="ru-RU" sz="2000" dirty="0"/>
              <a:t>…поиск нескольких единиц информации</a:t>
            </a:r>
          </a:p>
          <a:p>
            <a:r>
              <a:rPr lang="ru-RU" sz="2000" dirty="0"/>
              <a:t>…определение основной мысли</a:t>
            </a:r>
          </a:p>
          <a:p>
            <a:r>
              <a:rPr lang="ru-RU" sz="2000" dirty="0"/>
              <a:t>…определение темы и </a:t>
            </a:r>
            <a:r>
              <a:rPr lang="ru-RU" sz="2000" dirty="0" err="1"/>
              <a:t>микротем</a:t>
            </a:r>
            <a:r>
              <a:rPr lang="ru-RU" sz="2000" dirty="0"/>
              <a:t> текста</a:t>
            </a:r>
          </a:p>
          <a:p>
            <a:r>
              <a:rPr lang="ru-RU" sz="2000" dirty="0"/>
              <a:t>…составление плана текста и т.д.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D15B768-3EF2-06B2-61A4-7FB232536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064" y="1097280"/>
            <a:ext cx="3172976" cy="37124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Означает ли работа со слагаемыми работу  суммой?</a:t>
            </a:r>
          </a:p>
          <a:p>
            <a:r>
              <a:rPr lang="ru-RU" dirty="0">
                <a:solidFill>
                  <a:srgbClr val="0070C0"/>
                </a:solidFill>
              </a:rPr>
              <a:t>Совсем не обязательно.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5FB27D-9961-5CBD-1A40-14F4999B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Дороги, которые могут увести от цели</a:t>
            </a:r>
          </a:p>
        </p:txBody>
      </p:sp>
    </p:spTree>
    <p:extLst>
      <p:ext uri="{BB962C8B-B14F-4D97-AF65-F5344CB8AC3E}">
        <p14:creationId xmlns:p14="http://schemas.microsoft.com/office/powerpoint/2010/main" val="88851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054DA9-4AB3-6D52-C512-0E36A533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«Проторенная колея»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C52536-5632-DDBF-03F9-8297A7B8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14400"/>
            <a:ext cx="7920880" cy="417078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Формирование стратегий чтения: просмотровое, выборочное, поисковое аналитическое (чтение-понимание), предсказывающее и т.д. 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Очень часто это декларация. Еще чаще между стратегиями и реальными вопросами, которые встают перед чистотелам, нет «приводных ремней»</a:t>
            </a:r>
          </a:p>
          <a:p>
            <a:r>
              <a:rPr lang="ru-RU" sz="1800" dirty="0"/>
              <a:t>Освоение читательских приемов, технологий чтения: </a:t>
            </a:r>
            <a:r>
              <a:rPr lang="ru-RU" sz="1800" dirty="0" err="1"/>
              <a:t>инсерт</a:t>
            </a:r>
            <a:r>
              <a:rPr lang="ru-RU" sz="1800" dirty="0"/>
              <a:t>, </a:t>
            </a:r>
            <a:r>
              <a:rPr lang="ru-RU" sz="1800" dirty="0" err="1"/>
              <a:t>фишбоун</a:t>
            </a:r>
            <a:r>
              <a:rPr lang="ru-RU" sz="1800" dirty="0"/>
              <a:t>, </a:t>
            </a:r>
            <a:r>
              <a:rPr lang="ru-RU" sz="1800" dirty="0" err="1"/>
              <a:t>синквейн</a:t>
            </a:r>
            <a:r>
              <a:rPr lang="ru-RU" sz="1800" dirty="0"/>
              <a:t> и др.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Очень часто это внешняя новизна, знак использования инноваций, формы  активности, связь которых с читательскими задачами не всегда  ясна. </a:t>
            </a:r>
          </a:p>
          <a:p>
            <a:r>
              <a:rPr lang="ru-RU" sz="1800" dirty="0">
                <a:solidFill>
                  <a:srgbClr val="0070C0"/>
                </a:solidFill>
              </a:rPr>
              <a:t>Учим ли мы выбирать приемы, адекватные тексту? Всегда ли формы, хорошо подходящие для организации урока, коллективного обсуждения, подходят для самостоятельного осмысления текста? Не становится ли прием самоцелью: «научили – и хорошо»? </a:t>
            </a:r>
          </a:p>
          <a:p>
            <a:r>
              <a:rPr lang="ru-RU" sz="1800" dirty="0">
                <a:solidFill>
                  <a:srgbClr val="0070C0"/>
                </a:solidFill>
              </a:rPr>
              <a:t>«А как вы работаете с результатами? – Мы делаем </a:t>
            </a:r>
            <a:r>
              <a:rPr lang="ru-RU" sz="1800" dirty="0" err="1">
                <a:solidFill>
                  <a:srgbClr val="0070C0"/>
                </a:solidFill>
              </a:rPr>
              <a:t>синквейн</a:t>
            </a:r>
            <a:r>
              <a:rPr lang="ru-RU" sz="1800" dirty="0">
                <a:solidFill>
                  <a:srgbClr val="0070C0"/>
                </a:solidFill>
              </a:rPr>
              <a:t>».  </a:t>
            </a:r>
          </a:p>
          <a:p>
            <a:endParaRPr lang="ru-RU" sz="18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871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2252</TotalTime>
  <Words>1443</Words>
  <Application>Microsoft Office PowerPoint</Application>
  <PresentationFormat>Экран (4:3)</PresentationFormat>
  <Paragraphs>158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Franklin Gothic Book</vt:lpstr>
      <vt:lpstr>Franklin Gothic Medium</vt:lpstr>
      <vt:lpstr>Times New Roman</vt:lpstr>
      <vt:lpstr>TimesNewRomanPSMT</vt:lpstr>
      <vt:lpstr>Tunga</vt:lpstr>
      <vt:lpstr>Wingdings</vt:lpstr>
      <vt:lpstr>Углы</vt:lpstr>
      <vt:lpstr>Какая работа с текстом развивает читательскую грамотность?  </vt:lpstr>
      <vt:lpstr>Результаты функциональной грамотности  15-летних учащихся Красноярского края и РФ в региональной оценке по модели PISA, 150 школ </vt:lpstr>
      <vt:lpstr>Презентация PowerPoint</vt:lpstr>
      <vt:lpstr>Презентация PowerPoint</vt:lpstr>
      <vt:lpstr>ОСНОВНЫЕ результаты КДР в 2021-22 уч.г.</vt:lpstr>
      <vt:lpstr>результаты кДР4 по читательской грамотности в 4 классе в 2020/21 и 2021/22 уч. г., на выборке и на генеральной совокупности </vt:lpstr>
      <vt:lpstr>Вопросы к обсуждению</vt:lpstr>
      <vt:lpstr>Дороги, которые могут увести от цели</vt:lpstr>
      <vt:lpstr>«Проторенная колея»</vt:lpstr>
      <vt:lpstr>Уроки словесности – лаборатория читательской грамотности?</vt:lpstr>
      <vt:lpstr>Презентация PowerPoint</vt:lpstr>
      <vt:lpstr>Из практики повышения квалификации учителей Задание: предложите 2-3 задания, которые помогут понять этот текст?  </vt:lpstr>
      <vt:lpstr>Какие вопросы могли бы помочь понимать? </vt:lpstr>
      <vt:lpstr>При каких условиях работа с текстом развивает читательскую грамотность</vt:lpstr>
      <vt:lpstr>Опыт движения к от непонимания к пониманию.  Пример</vt:lpstr>
      <vt:lpstr>Основные этапы</vt:lpstr>
      <vt:lpstr>Презентация PowerPoint</vt:lpstr>
      <vt:lpstr>Задача: помочь избавиться от «рабства тексту». Учить интерпретировать</vt:lpstr>
      <vt:lpstr>Карточка 1</vt:lpstr>
      <vt:lpstr>Чего не нужно искать в таких заданиях и что в них можно найти?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Чабан Татьяна Юрьевна</dc:creator>
  <cp:lastModifiedBy>Чабан Татьяна Юрьевна</cp:lastModifiedBy>
  <cp:revision>298</cp:revision>
  <cp:lastPrinted>2019-08-23T06:26:33Z</cp:lastPrinted>
  <dcterms:created xsi:type="dcterms:W3CDTF">2018-08-06T05:04:11Z</dcterms:created>
  <dcterms:modified xsi:type="dcterms:W3CDTF">2022-08-25T12:43:54Z</dcterms:modified>
</cp:coreProperties>
</file>